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jp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D6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g_tit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731520"/>
            <a:ext cx="10332720" cy="5303520"/>
          </a:xfrm>
          <a:prstGeom prst="rect">
            <a:avLst/>
          </a:prstGeom>
          <a:solidFill>
            <a:srgbClr val="F5F5F0"/>
          </a:solidFill>
          <a:ln w="1905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914400"/>
            <a:ext cx="2286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301752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4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Vibe Coding AI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56616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Workshop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4226560"/>
            <a:ext cx="3017520" cy="508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71600" y="425196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From Idea to Live App. No Coding Required.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846320"/>
            <a:ext cx="9418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Mike Pendleton  &amp;  Roger Wong Won</a:t>
            </a:r>
          </a:p>
        </p:txBody>
      </p:sp>
      <p:pic>
        <p:nvPicPr>
          <p:cNvPr id="10" name="Picture 9" descr="us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5330952"/>
            <a:ext cx="763524" cy="502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0280" y="53949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AFSA International Convention &amp; Summit 365  |  Orlando, FL  |  August 7-13,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What Even IS Vibe Coding?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28016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  <a:defRPr sz="24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It's building software by describing what you want</a:t>
            </a:r>
          </a:p>
          <a:p>
            <a:pPr algn="ctr">
              <a:spcAft>
                <a:spcPts val="1800"/>
              </a:spcAft>
              <a:defRPr sz="24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in plain English.</a:t>
            </a:r>
          </a:p>
          <a:p>
            <a:pPr algn="ctr">
              <a:spcAft>
                <a:spcPts val="400"/>
              </a:spcAft>
              <a:defRPr sz="1900" b="0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No semicolons. No brackets. No error messages.</a:t>
            </a:r>
          </a:p>
          <a:p>
            <a:pPr algn="ctr">
              <a:spcAft>
                <a:spcPts val="2000"/>
              </a:spcAft>
              <a:defRPr sz="19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Just vibes.</a:t>
            </a:r>
          </a:p>
          <a:p>
            <a:pPr algn="ctr">
              <a:spcAft>
                <a:spcPts val="8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You say:  "Build me a dashboard that tracks vehicle maintenance"</a:t>
            </a:r>
          </a:p>
          <a:p>
            <a:pPr algn="ctr">
              <a:spcAft>
                <a:spcPts val="22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AI says:  "Here's your app. Want me to add a search bar?"</a:t>
            </a:r>
          </a:p>
          <a:p>
            <a:pPr algn="ctr">
              <a:spcAft>
                <a:spcPts val="600"/>
              </a:spcAft>
              <a:defRPr sz="20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The Pentagon already has 103,000+ AI agents built this way.</a:t>
            </a:r>
          </a:p>
          <a:p>
            <a:pPr algn="ctr">
              <a:spcAft>
                <a:spcPts val="18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1.1 million sessions. 180,000 per week. This is real.</a:t>
            </a:r>
          </a:p>
          <a:p>
            <a:pPr algn="ctr">
              <a:spcAft>
                <a:spcPts val="800"/>
              </a:spcAft>
              <a:defRPr sz="24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Today we teach you how to do it RIGHT.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AI Literacy: Where Are You?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pic>
        <p:nvPicPr>
          <p:cNvPr id="6" name="Picture 5" descr="litera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47120" cy="38561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5349240"/>
            <a:ext cx="10698480" cy="59436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39496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Goal: Take you to LEVEL 3+ by the end of this workshop!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Your Journey: Idea to Live App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pic>
        <p:nvPicPr>
          <p:cNvPr id="6" name="Picture 5" descr="journ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47120" cy="38561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5166360"/>
            <a:ext cx="10698480" cy="59436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21208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5 steps. Zero coding. You describe it, AI builds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Your AI Toolkit: What Tool, When?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234440"/>
            <a:ext cx="10698480" cy="914400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3360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GenAI.mil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64084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Your WORK tool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141224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Deep research, build agents, process CUI/FOUO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0" y="1412240"/>
            <a:ext cx="2011680" cy="36576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0" y="141224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IL5 Authorized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331720"/>
            <a:ext cx="10698480" cy="914400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2433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Google Antigravity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7381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Your HOME tool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5095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AI-powered IDE, describe apps in English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0" y="2509520"/>
            <a:ext cx="2011680" cy="36576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0" y="250952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Personal Only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429000"/>
            <a:ext cx="10698480" cy="914400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35306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NotebookLM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38354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Your RESEARCH tool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0" y="3606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Upload docs, ask questions, get cited answers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3606800"/>
            <a:ext cx="2011680" cy="365760"/>
          </a:xfrm>
          <a:prstGeom prst="rect">
            <a:avLst/>
          </a:prstGeom>
          <a:solidFill>
            <a:srgbClr val="2AA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0" y="3606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Zero hallucination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4526279"/>
            <a:ext cx="10698480" cy="914400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97280" y="4627879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Agent Designer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4932679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Your QUICK tool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4704079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No-code AI agents inside GenAI.mil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0" y="4704079"/>
            <a:ext cx="2011680" cy="36576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0" y="4704079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103K+ built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1520" y="5760720"/>
            <a:ext cx="10698480" cy="411480"/>
          </a:xfrm>
          <a:prstGeom prst="rect">
            <a:avLst/>
          </a:prstGeom>
          <a:solidFill>
            <a:srgbClr val="FDF5E0"/>
          </a:solidFill>
          <a:ln w="12700">
            <a:solidFill>
              <a:srgbClr val="FF8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5779008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8C32"/>
                </a:solidFill>
                <a:latin typeface="Calibri"/>
              </a:defRPr>
            </a:pPr>
            <a:r>
              <a:rPr>
                <a:solidFill/>
              </a:rPr>
              <a:t>REMEMBER: Work data = GenAI.mil  |  Home practice = Antigravity with dummy data  |  Never mix.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GenAI.mil: Your Work Tool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2344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14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THE OFFICIAL DOW AI PLATFORM</a:t>
            </a:r>
          </a:p>
          <a:p>
            <a:pPr algn="l">
              <a:spcAft>
                <a:spcPts val="200"/>
              </a:spcAft>
              <a:defRPr sz="18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Think of it as Google for government work,</a:t>
            </a:r>
          </a:p>
          <a:p>
            <a:pPr algn="l">
              <a:spcAft>
                <a:spcPts val="1600"/>
              </a:spcAft>
              <a:defRPr sz="18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but smarter and completely secure.</a:t>
            </a:r>
          </a:p>
          <a:p>
            <a:pPr algn="l">
              <a:spcAft>
                <a:spcPts val="800"/>
              </a:spcAft>
              <a:defRPr sz="1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What can it do?</a:t>
            </a:r>
          </a:p>
          <a:p>
            <a:pPr algn="l">
              <a:spcAft>
                <a:spcPts val="60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Answer complex research questions</a:t>
            </a:r>
          </a:p>
          <a:p>
            <a:pPr algn="l">
              <a:spcAft>
                <a:spcPts val="60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Create AI agents that do tasks for you</a:t>
            </a:r>
          </a:p>
          <a:p>
            <a:pPr algn="l">
              <a:spcAft>
                <a:spcPts val="60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Process CUI and FOUO documents safely</a:t>
            </a:r>
          </a:p>
          <a:p>
            <a:pPr algn="l">
              <a:spcAft>
                <a:spcPts val="140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Summarize long reports in seconds</a:t>
            </a:r>
          </a:p>
          <a:p>
            <a:pPr algn="l">
              <a:spcAft>
                <a:spcPts val="600"/>
              </a:spcAft>
              <a:defRPr sz="1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Login: Your CAC card</a:t>
            </a:r>
          </a:p>
          <a:p>
            <a:pPr algn="l">
              <a:spcAft>
                <a:spcPts val="800"/>
              </a:spcAft>
              <a:defRPr sz="16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Your data is NEVER used to train AI models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0" y="1280160"/>
            <a:ext cx="4297680" cy="4389120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06640" y="1463040"/>
            <a:ext cx="3749039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  <a:defRPr sz="14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BY THE NUMBERS</a:t>
            </a:r>
          </a:p>
          <a:p>
            <a:pPr algn="ctr">
              <a:spcAft>
                <a:spcPts val="200"/>
              </a:spcAft>
              <a:defRPr sz="44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103K+</a:t>
            </a:r>
          </a:p>
          <a:p>
            <a:pPr algn="ctr">
              <a:spcAft>
                <a:spcPts val="160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AI agents built in 5 weeks</a:t>
            </a:r>
          </a:p>
          <a:p>
            <a:pPr algn="ctr">
              <a:spcAft>
                <a:spcPts val="200"/>
              </a:spcAft>
              <a:defRPr sz="44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1.1M</a:t>
            </a:r>
          </a:p>
          <a:p>
            <a:pPr algn="ctr">
              <a:spcAft>
                <a:spcPts val="160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sessions logged</a:t>
            </a:r>
          </a:p>
          <a:p>
            <a:pPr algn="ctr">
              <a:spcAft>
                <a:spcPts val="200"/>
              </a:spcAft>
              <a:defRPr sz="3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180K/wk</a:t>
            </a:r>
          </a:p>
          <a:p>
            <a:pPr algn="ctr">
              <a:spcAft>
                <a:spcPts val="80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and growing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Google Antigravity: Your Practice Tool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2344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This is where you practice at home. For FREE.</a:t>
            </a:r>
          </a:p>
          <a:p>
            <a:pPr algn="ctr">
              <a:spcAft>
                <a:spcPts val="16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You talk, it codes. Three surfaces working for you:</a:t>
            </a:r>
          </a:p>
          <a:p>
            <a:pPr algn="ctr">
              <a:spcAft>
                <a:spcPts val="10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EDITOR: AI writes your code in real-time</a:t>
            </a:r>
          </a:p>
          <a:p>
            <a:pPr algn="ctr">
              <a:spcAft>
                <a:spcPts val="1000"/>
              </a:spcAft>
              <a:defRPr sz="18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TERMINAL: AI runs commands and installs stuff</a:t>
            </a:r>
          </a:p>
          <a:p>
            <a:pPr algn="ctr">
              <a:spcAft>
                <a:spcPts val="18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BROWSER: AI launches your app and tests it visually</a:t>
            </a:r>
          </a:p>
          <a:p>
            <a:pPr algn="ctr">
              <a:spcAft>
                <a:spcPts val="10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Multiple AI brains: Gemini, Claude, GPT</a:t>
            </a:r>
          </a:p>
          <a:p>
            <a:pPr algn="ctr">
              <a:spcAft>
                <a:spcPts val="14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Download free: antigravity.google</a:t>
            </a:r>
          </a:p>
          <a:p>
            <a:pPr algn="ctr">
              <a:spcAft>
                <a:spcPts val="800"/>
              </a:spcAft>
              <a:defRPr sz="18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HOME USE ONLY. Never put DoW data here!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2AA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NotebookLM: Your Research Wingman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2344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Upload docs. Ask questions. Get answers WITH citations.</a:t>
            </a:r>
          </a:p>
          <a:p>
            <a:pPr algn="ctr">
              <a:spcAft>
                <a:spcPts val="800"/>
              </a:spcAft>
              <a:defRPr sz="1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How it works:</a:t>
            </a:r>
          </a:p>
          <a:p>
            <a:pPr algn="ctr">
              <a:spcAft>
                <a:spcPts val="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1. Upload SOPs, tech orders, AFIs, or any PDF</a:t>
            </a:r>
          </a:p>
          <a:p>
            <a:pPr algn="ctr">
              <a:spcAft>
                <a:spcPts val="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2. Ask: "What changed between v3 and v4 of this reg?"</a:t>
            </a:r>
          </a:p>
          <a:p>
            <a:pPr algn="ctr">
              <a:spcAft>
                <a:spcPts val="800"/>
              </a:spcAft>
              <a:defRPr sz="17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3. NotebookLM answers ONLY from YOUR documents</a:t>
            </a:r>
          </a:p>
          <a:p>
            <a:pPr algn="ctr">
              <a:spcAft>
                <a:spcPts val="1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4. Every answer cites the exact source paragraph</a:t>
            </a:r>
          </a:p>
          <a:p>
            <a:pPr algn="ctr">
              <a:spcAft>
                <a:spcPts val="6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Normal AI can hallucinate (make stuff up).</a:t>
            </a:r>
          </a:p>
          <a:p>
            <a:pPr algn="ctr">
              <a:spcAft>
                <a:spcPts val="1200"/>
              </a:spcAft>
              <a:defRPr sz="18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NotebookLM ONLY uses what you gave it. Zero hallucination risk.</a:t>
            </a:r>
          </a:p>
          <a:p>
            <a:pPr algn="ctr">
              <a:spcAft>
                <a:spcPts val="80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Also creates infographics, summaries, and audio overviews!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THE #1 RULE  (Non-Negotiable)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14400"/>
            <a:ext cx="2286000" cy="508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pic>
        <p:nvPicPr>
          <p:cNvPr id="6" name="Picture 5" descr="vibe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11247120" cy="51415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5806440"/>
            <a:ext cx="10698480" cy="365760"/>
          </a:xfrm>
          <a:prstGeom prst="rect">
            <a:avLst/>
          </a:prstGeom>
          <a:solidFill>
            <a:srgbClr val="FFEEEE"/>
          </a:solidFill>
          <a:ln w="12700">
            <a:solidFill>
              <a:srgbClr val="E0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824728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At work = GenAI.mil with real data  |  At home = Antigravity with FAKE data  |  NEVER mix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The Perfect Prompt Recipe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pic>
        <p:nvPicPr>
          <p:cNvPr id="6" name="Picture 5" descr="prompt_reci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47120" cy="38561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5166360"/>
            <a:ext cx="10698480" cy="594360"/>
          </a:xfrm>
          <a:prstGeom prst="rect">
            <a:avLst/>
          </a:prstGeom>
          <a:solidFill>
            <a:srgbClr val="FDF5E0"/>
          </a:solidFill>
          <a:ln w="127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5212080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PRO TIP: Write your prompt in a notes app FIRST.</a:t>
            </a:r>
          </a:p>
          <a:p>
            <a:pPr algn="l">
              <a:spcAft>
                <a:spcPts val="40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5 minutes of prompt writing saves 2 hours of headaches.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Let's Build Something! (Live Demo)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18872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315720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341120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I need a tool to track vehicle maintenance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9418320" y="1341120"/>
            <a:ext cx="1645920" cy="32004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418320" y="134112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THE IDEA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993392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2120392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2145792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Open Antigravity + use our prompt recipe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18320" y="2145792"/>
            <a:ext cx="1645920" cy="32004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0" y="2145792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DESCRIBE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2798064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2925064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2950464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AI shows us a plan, then we READ it (30 sec)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418320" y="2950464"/>
            <a:ext cx="1645920" cy="320040"/>
          </a:xfrm>
          <a:prstGeom prst="rect">
            <a:avLst/>
          </a:prstGeom>
          <a:solidFill>
            <a:srgbClr val="2AA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8320" y="2950464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REVIEW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3602736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22A8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3729736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45920" y="3755136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"Looks good, build it". AI writes everything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18320" y="3755136"/>
            <a:ext cx="1645920" cy="320040"/>
          </a:xfrm>
          <a:prstGeom prst="rect">
            <a:avLst/>
          </a:prstGeom>
          <a:solidFill>
            <a:srgbClr val="22A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418320" y="3755136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BUILD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" y="4407408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5840" y="4534408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5920" y="4559808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AI opens browser, then we test it live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418320" y="4559808"/>
            <a:ext cx="1645920" cy="32004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418320" y="4559808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TEST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20" y="521208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05840" y="5339080"/>
            <a:ext cx="457200" cy="4572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45920" y="5364480"/>
            <a:ext cx="6858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"Change colors to blue, add search", then iterate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18320" y="5364480"/>
            <a:ext cx="1645920" cy="32004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418320" y="5364480"/>
            <a:ext cx="1645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ITERATE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FF8C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When Things Go Wrong (They Will!)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23444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This is normal. Even experts iterate.</a:t>
            </a:r>
          </a:p>
          <a:p>
            <a:pPr algn="ctr">
              <a:spcAft>
                <a:spcPts val="1600"/>
              </a:spcAft>
              <a:defRPr sz="20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DON'T PANIC. DON'T START OVER.</a:t>
            </a:r>
          </a:p>
          <a:p>
            <a:pPr algn="ctr">
              <a:spcAft>
                <a:spcPts val="16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Talk to the AI like you'd talk to a coworker:</a:t>
            </a:r>
          </a:p>
          <a:p>
            <a:pPr algn="ctr">
              <a:spcAft>
                <a:spcPts val="1200"/>
              </a:spcAft>
              <a:defRPr sz="1800" b="0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BAD:  "It's broken. Fix it."</a:t>
            </a:r>
          </a:p>
          <a:p>
            <a:pPr algn="ctr">
              <a:spcAft>
                <a:spcPts val="200"/>
              </a:spcAft>
              <a:defRPr sz="18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GOOD:  "The search bar doesn't show results when I</a:t>
            </a:r>
          </a:p>
          <a:p>
            <a:pPr algn="ctr">
              <a:spcAft>
                <a:spcPts val="1600"/>
              </a:spcAft>
              <a:defRPr sz="18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type a last name. Also the header should be blue, not green."</a:t>
            </a:r>
          </a:p>
          <a:p>
            <a:pPr algn="ctr">
              <a:spcAft>
                <a:spcPts val="14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Be specific. Point to the problem. AI will fix it.</a:t>
            </a:r>
          </a:p>
          <a:p>
            <a:pPr algn="ctr">
              <a:spcAft>
                <a:spcPts val="8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TRICK: Say "explain what you just built" to learn!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The Secret: Keep It Small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234440"/>
            <a:ext cx="402336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18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The #1 beginner mistake:</a:t>
            </a:r>
          </a:p>
          <a:p>
            <a:pPr algn="l">
              <a:spcAft>
                <a:spcPts val="1600"/>
              </a:spcAft>
              <a:defRPr sz="18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Trying to build EVERYTHING at once.</a:t>
            </a:r>
          </a:p>
          <a:p>
            <a:pPr algn="l">
              <a:spcAft>
                <a:spcPts val="10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Instead, build in pieces: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Session 1: "Build the basic layout"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Session 2: "Add the data entry form"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Session 3: "Add search and filters"</a:t>
            </a:r>
          </a:p>
          <a:p>
            <a:pPr algn="l">
              <a:spcAft>
                <a:spcPts val="1400"/>
              </a:spcAft>
              <a:defRPr sz="17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Session 4: "Make it look professional"</a:t>
            </a:r>
          </a:p>
          <a:p>
            <a:pPr algn="l">
              <a:spcAft>
                <a:spcPts val="800"/>
              </a:spcAft>
              <a:defRPr sz="18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Each session = one clear goal.</a:t>
            </a:r>
          </a:p>
          <a:p>
            <a:pPr algn="l">
              <a:spcAft>
                <a:spcPts val="2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3 successful small sessions &gt;</a:t>
            </a:r>
          </a:p>
          <a:p>
            <a:pPr algn="l">
              <a:spcAft>
                <a:spcPts val="80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1 catastrophic big one</a:t>
            </a:r>
          </a:p>
        </p:txBody>
      </p:sp>
      <p:pic>
        <p:nvPicPr>
          <p:cNvPr id="7" name="Picture 6" descr="check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1545336"/>
            <a:ext cx="6949440" cy="25786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62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The Security Reality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14400"/>
            <a:ext cx="2286000" cy="508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234440"/>
            <a:ext cx="53035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Vibe coding is powerful.</a:t>
            </a:r>
          </a:p>
          <a:p>
            <a:pPr algn="l">
              <a:spcAft>
                <a:spcPts val="1800"/>
              </a:spcAft>
              <a:defRPr sz="22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But power without safety = danger.</a:t>
            </a:r>
          </a:p>
          <a:p>
            <a:pPr algn="l">
              <a:spcAft>
                <a:spcPts val="200"/>
              </a:spcAft>
              <a:defRPr sz="18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91.5% of vibe-coded apps have at least</a:t>
            </a:r>
          </a:p>
          <a:p>
            <a:pPr algn="l">
              <a:spcAft>
                <a:spcPts val="1400"/>
              </a:spcAft>
              <a:defRPr sz="18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one critical vulnerability.</a:t>
            </a:r>
          </a:p>
          <a:p>
            <a:pPr algn="l">
              <a:spcAft>
                <a:spcPts val="160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$6.6 BILLION exposed in one incident.</a:t>
            </a:r>
          </a:p>
          <a:p>
            <a:pPr algn="l">
              <a:spcAft>
                <a:spcPts val="1000"/>
              </a:spcAft>
              <a:defRPr sz="20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The fix is simple:</a:t>
            </a:r>
          </a:p>
          <a:p>
            <a:pPr algn="l">
              <a:spcAft>
                <a:spcPts val="600"/>
              </a:spcAft>
              <a:defRPr sz="17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READ the plan before you approve it</a:t>
            </a:r>
          </a:p>
          <a:p>
            <a:pPr algn="l">
              <a:spcAft>
                <a:spcPts val="600"/>
              </a:spcAft>
              <a:defRPr sz="17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TEST before you share</a:t>
            </a:r>
          </a:p>
          <a:p>
            <a:pPr algn="l">
              <a:spcAft>
                <a:spcPts val="600"/>
              </a:spcAft>
              <a:defRPr sz="17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Use DUMMY data while learning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Ask the AI to explain the security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0" y="1280160"/>
            <a:ext cx="4846320" cy="2743200"/>
          </a:xfrm>
          <a:prstGeom prst="rect">
            <a:avLst/>
          </a:prstGeom>
          <a:solidFill>
            <a:srgbClr val="F5F5F0"/>
          </a:solidFill>
          <a:ln w="38100">
            <a:solidFill>
              <a:srgbClr val="E0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554480"/>
            <a:ext cx="48463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72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91.5%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743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of vibe-coded apps have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3108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critical vulnerabilities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56616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(but YOU can fix this!)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Government vs Home: Know Your Boundaries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14400"/>
            <a:ext cx="2286000" cy="50800"/>
          </a:xfrm>
          <a:prstGeom prst="rect">
            <a:avLst/>
          </a:prstGeom>
          <a:solidFill>
            <a:srgbClr val="E0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pic>
        <p:nvPicPr>
          <p:cNvPr id="6" name="Picture 5" descr="boundari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11247120" cy="417750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5577840"/>
            <a:ext cx="10698480" cy="411480"/>
          </a:xfrm>
          <a:prstGeom prst="rect">
            <a:avLst/>
          </a:prstGeom>
          <a:solidFill>
            <a:srgbClr val="FFEEEE"/>
          </a:solidFill>
          <a:ln w="12700">
            <a:solidFill>
              <a:srgbClr val="E0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5605272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This is career-ending if violated. No exceptions. No shortcuts.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5 Steps to Safe Vibe Coding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234440"/>
            <a:ext cx="10698480" cy="777240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1361440"/>
            <a:ext cx="502920" cy="502920"/>
          </a:xfrm>
          <a:prstGeom prst="ellipse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361440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136144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DESCRIBE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1412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Write a clear description of what you want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194560"/>
            <a:ext cx="10698480" cy="777240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51560" y="2321560"/>
            <a:ext cx="502920" cy="502920"/>
          </a:xfrm>
          <a:prstGeom prst="ellipse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2321560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3215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REVIEW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0" y="2372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Read the AI's plan before approving (30 sec!)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3154680"/>
            <a:ext cx="10698480" cy="777240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51560" y="3281680"/>
            <a:ext cx="502920" cy="502920"/>
          </a:xfrm>
          <a:prstGeom prst="ellipse">
            <a:avLst/>
          </a:prstGeom>
          <a:solidFill>
            <a:srgbClr val="2AA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3281680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32816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BUILD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3332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Let AI create it, watch for warnings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4114800"/>
            <a:ext cx="10698480" cy="777240"/>
          </a:xfrm>
          <a:prstGeom prst="rect">
            <a:avLst/>
          </a:prstGeom>
          <a:solidFill>
            <a:srgbClr val="F5F5F0"/>
          </a:solidFill>
          <a:ln w="25400">
            <a:solidFill>
              <a:srgbClr val="22A8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51560" y="4241800"/>
            <a:ext cx="502920" cy="502920"/>
          </a:xfrm>
          <a:prstGeom prst="ellipse">
            <a:avLst/>
          </a:prstGeom>
          <a:solidFill>
            <a:srgbClr val="22A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51560" y="4241800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42418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TEST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0" y="4292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Try to break it yourself before sharing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" y="5074920"/>
            <a:ext cx="10698480" cy="777240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51560" y="5201920"/>
            <a:ext cx="502920" cy="502920"/>
          </a:xfrm>
          <a:prstGeom prst="ellipse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1560" y="5201920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>
                <a:solidFill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8800" y="52019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SAVE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0480" y="5252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Commit your work so you never lose progress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Ideas You Can Build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18872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31572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Vehicle Maintenance Tracker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0" y="134112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Track status, dates, assign mechanics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993392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2120392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Training Completion Dashboard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0" y="2145792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Who's current? Who's overdue?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798064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2925064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Shift Schedule Builder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0" y="2950464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Input constraints, AI optimizes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3602736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" y="3729736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Equipment Sign-Out Log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3755136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Replace the clipboard at the cage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4407408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4534408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After-Action Report Assistant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0" y="4559808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Structure AARs from bullet notes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521208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97280" y="533908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PCS Checklist Generator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0" y="53644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Personalized moving checklist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D6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g_yourtur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71600" y="731520"/>
            <a:ext cx="9418320" cy="5029200"/>
          </a:xfrm>
          <a:prstGeom prst="rect">
            <a:avLst/>
          </a:prstGeom>
          <a:solidFill>
            <a:srgbClr val="F5F5F0"/>
          </a:solidFill>
          <a:ln w="1905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914400"/>
            <a:ext cx="2103120" cy="2103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256032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YOUR TURN!</a:t>
            </a:r>
          </a:p>
        </p:txBody>
      </p:sp>
      <p:sp>
        <p:nvSpPr>
          <p:cNvPr id="6" name="Rectangle 5"/>
          <p:cNvSpPr/>
          <p:nvPr/>
        </p:nvSpPr>
        <p:spPr>
          <a:xfrm>
            <a:off x="4587087" y="3429000"/>
            <a:ext cx="3017520" cy="508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828800" y="34747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0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Open your laptops. Follow along.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02336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We're building a real app together right now.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84632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Use dummy data  |  Ask questions anytime  |  Have fun!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What You Learned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188720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25222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27762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AI builds apps from plain English, no coding needed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792224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1855724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1881124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GenAI.mil = work  |  Antigravity = home practice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2395728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E0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2459228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E03333"/>
                </a:solidFill>
                <a:latin typeface="Calibri"/>
              </a:defRPr>
            </a:pPr>
            <a:r>
              <a:rPr>
                <a:solidFill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2484628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NEVER put DoW data into commercial AI tools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2999232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062732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088132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Write prompts like a recipe: Who, What, Rules, Output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602736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5840" y="3666236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3691636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Keep projects small: one piece at a time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4206240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22A8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426974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2A852"/>
                </a:solidFill>
                <a:latin typeface="Calibri"/>
              </a:defRPr>
            </a:pPr>
            <a:r>
              <a:rPr>
                <a:solidFill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29514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Always REVIEW the plan and TEST the output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4809744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05840" y="4873244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4898644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When it breaks, describe the problem specifically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1520" y="5413248"/>
            <a:ext cx="10698480" cy="475488"/>
          </a:xfrm>
          <a:prstGeom prst="rect">
            <a:avLst/>
          </a:prstGeom>
          <a:solidFill>
            <a:srgbClr val="F5F5F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5840" y="5476748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5502148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You are now a vibe coder. Use your powers wisely!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3500"/>
          </a:xfrm>
          <a:prstGeom prst="rect">
            <a:avLst/>
          </a:prstGeom>
          <a:solidFill>
            <a:srgbClr val="3BD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Go Practice! (Resources)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960120"/>
            <a:ext cx="2286000" cy="50800"/>
          </a:xfrm>
          <a:prstGeom prst="rect">
            <a:avLst/>
          </a:prstGeom>
          <a:solidFill>
            <a:srgbClr val="DD36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28600"/>
            <a:ext cx="777240" cy="7772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" y="118872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3157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GenAI.mil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31572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Your work AI portal (CAC login)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134112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genai.mil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01168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DD36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21386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Google Antigravity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13868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Free IDE for home practice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16408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antigravity.google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283464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2AA0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29616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NotebookLM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60" y="296164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Research &amp; doc 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98704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notebooklm.google.com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65760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378460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AFSA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23360" y="378460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Your professional association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3810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hqafsa.org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480560"/>
            <a:ext cx="10698480" cy="658368"/>
          </a:xfrm>
          <a:prstGeom prst="rect">
            <a:avLst/>
          </a:prstGeom>
          <a:solidFill>
            <a:srgbClr val="F5F5F0"/>
          </a:solidFill>
          <a:ln w="2540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460756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Antigravity Codelabs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4607560"/>
            <a:ext cx="4114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Step-by-step tutorials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463296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codelabs.developers.google.com</a:t>
            </a:r>
          </a:p>
        </p:txBody>
      </p:sp>
      <p:pic>
        <p:nvPicPr>
          <p:cNvPr id="27" name="Picture 26" descr="us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5504688"/>
            <a:ext cx="763524" cy="5029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999999"/>
                </a:solidFill>
                <a:latin typeface="Calibri"/>
              </a:defRPr>
            </a:pPr>
            <a:r>
              <a:rPr>
                <a:solidFill/>
              </a:rPr>
              <a:t>The AI Cowboys  |  AFSA Summit 365  |  Orlando, FL  |  August 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g_questio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548640"/>
            <a:ext cx="10332720" cy="5486400"/>
          </a:xfrm>
          <a:prstGeom prst="rect">
            <a:avLst/>
          </a:prstGeom>
          <a:solidFill>
            <a:srgbClr val="F5F5F0"/>
          </a:solidFill>
          <a:ln w="19050">
            <a:solidFill>
              <a:srgbClr val="3BD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i_cowboys_logo_hi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822960"/>
            <a:ext cx="3017520" cy="301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3291840"/>
            <a:ext cx="9418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56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420624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0000"/>
                </a:solidFill>
                <a:latin typeface="Calibri"/>
              </a:defRPr>
            </a:pPr>
            <a:r>
              <a:rPr>
                <a:solidFill/>
              </a:rPr>
              <a:t>Mike Pendleton  &amp;  Roger Wong Won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663440"/>
            <a:ext cx="9418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DD368A"/>
                </a:solidFill>
                <a:latin typeface="Calibri"/>
              </a:defRPr>
            </a:pPr>
            <a:r>
              <a:rPr>
                <a:solidFill/>
              </a:rPr>
              <a:t>The AI Cowboys</a:t>
            </a:r>
          </a:p>
        </p:txBody>
      </p:sp>
      <p:pic>
        <p:nvPicPr>
          <p:cNvPr id="9" name="Picture 8" descr="us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370832"/>
            <a:ext cx="877824" cy="576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71600" y="5074920"/>
            <a:ext cx="9418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55555"/>
                </a:solidFill>
                <a:latin typeface="Calibri"/>
              </a:defRPr>
            </a:pPr>
            <a:r>
              <a:rPr>
                <a:solidFill/>
              </a:rPr>
              <a:t>AFSA Summit 365  |  Orlando, FL  |  August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5577840"/>
            <a:ext cx="9418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E7A6E"/>
                </a:solidFill>
                <a:latin typeface="Calibri"/>
              </a:defRPr>
            </a:pPr>
            <a:r>
              <a:rPr>
                <a:solidFill/>
              </a:rPr>
              <a:t>You are now a vibe coder. Go build something amazing.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20" y="4224528"/>
            <a:ext cx="1005840" cy="10058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49640" y="528523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A1A1A"/>
                </a:solidFill>
                <a:latin typeface="Calibri"/>
              </a:rPr>
              <a:t>Scan to reach us</a:t>
            </a:r>
          </a:p>
          <a:p>
            <a:pPr algn="ctr"/>
            <a:r>
              <a:rPr sz="1050" b="1">
                <a:solidFill>
                  <a:srgbClr val="0E7A6E"/>
                </a:solidFill>
                <a:latin typeface="Calibri"/>
              </a:rPr>
              <a:t>www.theaicowboys.com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1531</Words>
  <Application>Microsoft Macintosh PowerPoint</Application>
  <PresentationFormat>Widescreen</PresentationFormat>
  <Paragraphs>226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Pendleton</cp:lastModifiedBy>
  <cp:revision>3</cp:revision>
  <dcterms:created xsi:type="dcterms:W3CDTF">2013-01-27T09:14:16Z</dcterms:created>
  <dcterms:modified xsi:type="dcterms:W3CDTF">2026-08-10T05:11:22Z</dcterms:modified>
  <cp:category/>
</cp:coreProperties>
</file>